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7"/>
  </p:notesMasterIdLst>
  <p:handoutMasterIdLst>
    <p:handoutMasterId r:id="rId18"/>
  </p:handoutMasterIdLst>
  <p:sldIdLst>
    <p:sldId id="263" r:id="rId4"/>
    <p:sldId id="394" r:id="rId5"/>
    <p:sldId id="361" r:id="rId6"/>
    <p:sldId id="267" r:id="rId7"/>
    <p:sldId id="396" r:id="rId8"/>
    <p:sldId id="404" r:id="rId9"/>
    <p:sldId id="406" r:id="rId10"/>
    <p:sldId id="409" r:id="rId11"/>
    <p:sldId id="399" r:id="rId12"/>
    <p:sldId id="410" r:id="rId13"/>
    <p:sldId id="411" r:id="rId14"/>
    <p:sldId id="407" r:id="rId15"/>
    <p:sldId id="412" r:id="rId16"/>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0"/>
            <p14:sldId id="411"/>
            <p14:sldId id="407"/>
            <p14:sldId id="4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4068E2"/>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7" autoAdjust="0"/>
    <p:restoredTop sz="90142" autoAdjust="0"/>
  </p:normalViewPr>
  <p:slideViewPr>
    <p:cSldViewPr snapToGrid="0">
      <p:cViewPr varScale="1">
        <p:scale>
          <a:sx n="95" d="100"/>
          <a:sy n="95" d="100"/>
        </p:scale>
        <p:origin x="858" y="72"/>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2019/8/5</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2019/8/5</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xmlns=""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8.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2.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0.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4.mp4"/><Relationship Id="rId7"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4.png"/><Relationship Id="rId4" Type="http://schemas.openxmlformats.org/officeDocument/2006/relationships/video" Target="../media/media4.mp4"/><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a:t>
            </a:r>
            <a:r>
              <a:rPr kumimoji="1" lang="ja-JP" altLang="en-US" dirty="0" smtClean="0"/>
              <a:t>手法 </a:t>
            </a:r>
            <a:r>
              <a:rPr kumimoji="1" lang="en-US" altLang="ja-JP" dirty="0" smtClean="0"/>
              <a:t>– </a:t>
            </a:r>
            <a:r>
              <a:rPr kumimoji="1" lang="ja-JP" altLang="en-US" dirty="0" smtClean="0"/>
              <a:t>解析モデル</a:t>
            </a:r>
            <a:endParaRPr kumimoji="1" lang="ja-JP" altLang="en-US" dirty="0"/>
          </a:p>
        </p:txBody>
      </p:sp>
      <p:sp>
        <p:nvSpPr>
          <p:cNvPr id="6" name="テキスト ボックス 5">
            <a:extLst>
              <a:ext uri="{FF2B5EF4-FFF2-40B4-BE49-F238E27FC236}">
                <a16:creationId xmlns:a16="http://schemas.microsoft.com/office/drawing/2014/main" xmlns=""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mc:Choice xmlns:a14="http://schemas.microsoft.com/office/drawing/2010/main" Requires="a14">
          <p:sp>
            <p:nvSpPr>
              <p:cNvPr id="7" name="正方形/長方形 6">
                <a:extLst>
                  <a:ext uri="{FF2B5EF4-FFF2-40B4-BE49-F238E27FC236}">
                    <a16:creationId xmlns:a16="http://schemas.microsoft.com/office/drawing/2014/main" xmlns=""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正方形/長方形 7">
                <a:extLst>
                  <a:ext uri="{FF2B5EF4-FFF2-40B4-BE49-F238E27FC236}">
                    <a16:creationId xmlns:a16="http://schemas.microsoft.com/office/drawing/2014/main" xmlns=""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xmlns=""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mc:Choice xmlns:a14="http://schemas.microsoft.com/office/drawing/2010/main" Requires="a14">
          <p:sp>
            <p:nvSpPr>
              <p:cNvPr id="10" name="正方形/長方形 9">
                <a:extLst>
                  <a:ext uri="{FF2B5EF4-FFF2-40B4-BE49-F238E27FC236}">
                    <a16:creationId xmlns:a16="http://schemas.microsoft.com/office/drawing/2014/main" xmlns=""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1" name="正方形/長方形 10">
                <a:extLst>
                  <a:ext uri="{FF2B5EF4-FFF2-40B4-BE49-F238E27FC236}">
                    <a16:creationId xmlns:a16="http://schemas.microsoft.com/office/drawing/2014/main" xmlns=""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xmlns=""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xmlns=""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xmlns=""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xmlns=""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xmlns=""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xmlns=""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a16="http://schemas.microsoft.com/office/drawing/2014/main" xmlns=""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xmlns=""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xmlns=""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a:extLst>
              <a:ext uri="{FF2B5EF4-FFF2-40B4-BE49-F238E27FC236}">
                <a16:creationId xmlns:a16="http://schemas.microsoft.com/office/drawing/2014/main" xmlns=""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xmlns=""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a:t>
            </a:r>
            <a:r>
              <a:rPr kumimoji="1" lang="ja-JP" altLang="en-US" dirty="0" smtClean="0"/>
              <a:t>手法 </a:t>
            </a:r>
            <a:r>
              <a:rPr kumimoji="1" lang="en-US" altLang="ja-JP" dirty="0" smtClean="0"/>
              <a:t>– </a:t>
            </a:r>
            <a:r>
              <a:rPr lang="ja-JP" altLang="en-US" dirty="0"/>
              <a:t>境界</a:t>
            </a:r>
            <a:r>
              <a:rPr kumimoji="1" lang="ja-JP" altLang="en-US" dirty="0" smtClean="0"/>
              <a:t>条件</a:t>
            </a:r>
            <a:endParaRPr kumimoji="1" lang="ja-JP" altLang="en-US" dirty="0"/>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xmlns=""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xmlns=""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xmlns=""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xmlns=""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xmlns=""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xmlns=""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xmlns=""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xmlns=""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xmlns=""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xmlns=""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xmlns=""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xmlns=""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xmlns=""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xmlns=""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xmlns=""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a:t>
            </a:r>
            <a:r>
              <a:rPr lang="ja-JP" altLang="en-US" dirty="0" smtClean="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a16="http://schemas.microsoft.com/office/drawing/2014/main" xmlns="" id="{A8B3454E-C9D9-0B42-8B90-B991DFFA47B4}"/>
              </a:ext>
            </a:extLst>
          </p:cNvPr>
          <p:cNvSpPr txBox="1"/>
          <p:nvPr/>
        </p:nvSpPr>
        <p:spPr>
          <a:xfrm>
            <a:off x="4220300" y="4423038"/>
            <a:ext cx="462248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粒子の流入速度が大きい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0" name="テキスト ボックス 9">
            <a:extLst>
              <a:ext uri="{FF2B5EF4-FFF2-40B4-BE49-F238E27FC236}">
                <a16:creationId xmlns:a16="http://schemas.microsoft.com/office/drawing/2014/main" xmlns="" id="{A8B3454E-C9D9-0B42-8B90-B991DFFA47B4}"/>
              </a:ext>
            </a:extLst>
          </p:cNvPr>
          <p:cNvSpPr txBox="1"/>
          <p:nvPr/>
        </p:nvSpPr>
        <p:spPr>
          <a:xfrm>
            <a:off x="4220300" y="5009968"/>
            <a:ext cx="462248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が束状に流入</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粉末の充填を促進する効果。詳細な作用原理が明らかになっていない。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を粉末で満たす工程。製品の品質に大きな影響を与える。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下杵と粒子の間に負圧が発生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a16="http://schemas.microsoft.com/office/drawing/2014/main" xmlns=""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a:t>
            </a:r>
            <a:r>
              <a:rPr lang="en-US" altLang="ja-JP" sz="1050" dirty="0" smtClean="0">
                <a:solidFill>
                  <a:schemeClr val="bg1">
                    <a:lumMod val="50000"/>
                  </a:schemeClr>
                </a:solidFill>
                <a:latin typeface="Arial" panose="020B0604020202020204" pitchFamily="34" charset="0"/>
                <a:cs typeface="Arial" panose="020B0604020202020204" pitchFamily="34" charset="0"/>
              </a:rPr>
              <a:t>Machine</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xmlns=""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a16="http://schemas.microsoft.com/office/drawing/2014/main" xmlns=""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xmlns=""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する技術。幅広い分野の製品に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xmlns=""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a16="http://schemas.microsoft.com/office/drawing/2014/main" xmlns=""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smtClean="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smtClean="0">
                <a:solidFill>
                  <a:schemeClr val="bg1">
                    <a:lumMod val="50000"/>
                  </a:schemeClr>
                </a:solidFill>
                <a:latin typeface="Arial" panose="020B0604020202020204" pitchFamily="34" charset="0"/>
                <a:cs typeface="Arial" panose="020B0604020202020204" pitchFamily="34" charset="0"/>
              </a:rPr>
              <a:t>2</a:t>
            </a:r>
            <a:r>
              <a:rPr lang="en-US" altLang="ja-JP" sz="800" dirty="0">
                <a:solidFill>
                  <a:schemeClr val="bg1">
                    <a:lumMod val="50000"/>
                  </a:schemeClr>
                </a:solidFill>
                <a:latin typeface="Arial" panose="020B0604020202020204" pitchFamily="34" charset="0"/>
                <a:cs typeface="Arial" panose="020B0604020202020204" pitchFamily="34" charset="0"/>
              </a:rPr>
              <a:t>. http://www.taisei-kizai.co.jp/metal</a:t>
            </a:r>
            <a:r>
              <a:rPr lang="en-US" altLang="ja-JP" sz="800" dirty="0" smtClean="0">
                <a:solidFill>
                  <a:schemeClr val="bg1">
                    <a:lumMod val="50000"/>
                  </a:schemeClr>
                </a:solidFill>
                <a:latin typeface="Arial" panose="020B0604020202020204" pitchFamily="34" charset="0"/>
                <a:cs typeface="Arial" panose="020B0604020202020204" pitchFamily="34" charset="0"/>
              </a:rPr>
              <a:t>/</a:t>
            </a:r>
          </a:p>
        </p:txBody>
      </p:sp>
      <p:sp>
        <p:nvSpPr>
          <p:cNvPr id="30" name="正方形/長方形 29">
            <a:extLst>
              <a:ext uri="{FF2B5EF4-FFF2-40B4-BE49-F238E27FC236}">
                <a16:creationId xmlns:a16="http://schemas.microsoft.com/office/drawing/2014/main" xmlns=""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smtClean="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smtClean="0">
              <a:solidFill>
                <a:schemeClr val="bg1">
                  <a:lumMod val="50000"/>
                </a:schemeClr>
              </a:solidFill>
              <a:latin typeface="Arial" panose="020B0604020202020204" pitchFamily="34" charset="0"/>
              <a:cs typeface="Arial" panose="020B0604020202020204" pitchFamily="34" charset="0"/>
            </a:endParaRPr>
          </a:p>
          <a:p>
            <a:r>
              <a:rPr lang="en-US" altLang="ja-JP" sz="800" dirty="0" smtClean="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a:t>
            </a:r>
            <a:r>
              <a:rPr lang="en-US" altLang="ja-JP" sz="800" dirty="0" smtClean="0">
                <a:solidFill>
                  <a:schemeClr val="bg1">
                    <a:lumMod val="50000"/>
                  </a:schemeClr>
                </a:solidFill>
              </a:rPr>
              <a:t>www.hata-iw.co.jp/technology/index.html</a:t>
            </a:r>
            <a:endParaRPr lang="en-US" altLang="ja-JP" sz="800" dirty="0" smtClean="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a:t>研究目的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2DFC3633-BC81-47E0-B028-6FEFC1104494}"/>
              </a:ext>
            </a:extLst>
          </p:cNvPr>
          <p:cNvSpPr txBox="1"/>
          <p:nvPr/>
        </p:nvSpPr>
        <p:spPr>
          <a:xfrm>
            <a:off x="610263" y="1876142"/>
            <a:ext cx="7534564"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作用なら、下杵の降下速度が大きいほど充填効率は上昇するはずである。しかし、これは実現象と矛盾する。吸引効果の作用原理を詳細に把握するためには、粉末及び空気に働く力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974C79EA-8A63-4D4B-8A89-C03D922E2A75}"/>
              </a:ext>
            </a:extLst>
          </p:cNvPr>
          <p:cNvSpPr/>
          <p:nvPr/>
        </p:nvSpPr>
        <p:spPr>
          <a:xfrm>
            <a:off x="564545" y="1921752"/>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xmlns="" id="{7698C3BB-716A-AE45-89BB-89A7A0FA5B91}"/>
              </a:ext>
            </a:extLst>
          </p:cNvPr>
          <p:cNvSpPr txBox="1"/>
          <p:nvPr/>
        </p:nvSpPr>
        <p:spPr>
          <a:xfrm>
            <a:off x="220463" y="2883013"/>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xmlns="" id="{2DFC3633-BC81-47E0-B028-6FEFC1104494}"/>
              </a:ext>
            </a:extLst>
          </p:cNvPr>
          <p:cNvSpPr txBox="1"/>
          <p:nvPr/>
        </p:nvSpPr>
        <p:spPr>
          <a:xfrm>
            <a:off x="305870" y="3362464"/>
            <a:ext cx="3361890"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・内部の流動状態がわからない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・作用する力を見れない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xmlns="" id="{7698C3BB-716A-AE45-89BB-89A7A0FA5B91}"/>
              </a:ext>
            </a:extLst>
          </p:cNvPr>
          <p:cNvSpPr txBox="1"/>
          <p:nvPr/>
        </p:nvSpPr>
        <p:spPr>
          <a:xfrm>
            <a:off x="4021275" y="2900799"/>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xmlns="" id="{2DFC3633-BC81-47E0-B028-6FEFC1104494}"/>
              </a:ext>
            </a:extLst>
          </p:cNvPr>
          <p:cNvSpPr txBox="1"/>
          <p:nvPr/>
        </p:nvSpPr>
        <p:spPr>
          <a:xfrm>
            <a:off x="4119734" y="3365193"/>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・力の大きさ、由来がわかる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04542" y="3176913"/>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854" y="2666284"/>
            <a:ext cx="1441634" cy="1441634"/>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xmlns=""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649801" y="1081897"/>
            <a:ext cx="3259980" cy="1200329"/>
          </a:xfrm>
          <a:prstGeom prst="rect">
            <a:avLst/>
          </a:prstGeom>
          <a:noFill/>
        </p:spPr>
        <p:txBody>
          <a:bodyPr wrap="square" rtlCol="0">
            <a:spAutoFit/>
          </a:bodyPr>
          <a:lstStyle/>
          <a:p>
            <a:r>
              <a:rPr lang="ja-JP" altLang="en-US" sz="2400" dirty="0"/>
              <a:t>下杵の降下速度が大きいと粒子、空気ともに多く入り込む</a:t>
            </a:r>
            <a:endParaRPr lang="en-US" altLang="ja-JP" sz="2400" dirty="0"/>
          </a:p>
        </p:txBody>
      </p:sp>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5295900" y="1484239"/>
            <a:ext cx="353901" cy="19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514821" y="5517318"/>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1049434" y="561025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stCxn id="33" idx="1"/>
            <a:endCxn id="31" idx="6"/>
          </p:cNvCxnSpPr>
          <p:nvPr/>
        </p:nvCxnSpPr>
        <p:spPr>
          <a:xfrm flipH="1">
            <a:off x="5247349" y="3326133"/>
            <a:ext cx="316725"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5564074" y="3095300"/>
            <a:ext cx="3579925" cy="461665"/>
          </a:xfrm>
          <a:prstGeom prst="rect">
            <a:avLst/>
          </a:prstGeom>
          <a:noFill/>
        </p:spPr>
        <p:txBody>
          <a:bodyPr wrap="square" rtlCol="0">
            <a:spAutoFit/>
          </a:bodyPr>
          <a:lstStyle/>
          <a:p>
            <a:r>
              <a:rPr lang="ja-JP" altLang="en-US" sz="2400" dirty="0"/>
              <a:t>粒子が中心部分に集まる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82699" y="1237868"/>
            <a:ext cx="4736710" cy="3552532"/>
          </a:xfrm>
          <a:prstGeom prst="rect">
            <a:avLst/>
          </a:prstGeom>
        </p:spPr>
      </p:pic>
      <p:sp>
        <p:nvSpPr>
          <p:cNvPr id="42" name="テキスト ボックス 41"/>
          <p:cNvSpPr txBox="1"/>
          <p:nvPr/>
        </p:nvSpPr>
        <p:spPr>
          <a:xfrm>
            <a:off x="1982699" y="4787051"/>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93" y="970767"/>
            <a:ext cx="4207719" cy="315578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601088" y="1300053"/>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015775" y="2267539"/>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740332" y="573192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sp>
        <p:nvSpPr>
          <p:cNvPr id="14" name="テキスト ボックス 13">
            <a:extLst>
              <a:ext uri="{FF2B5EF4-FFF2-40B4-BE49-F238E27FC236}">
                <a16:creationId xmlns:a16="http://schemas.microsoft.com/office/drawing/2014/main" xmlns="" id="{2593B1A0-6823-834D-BB53-4E3E518EA3D6}"/>
              </a:ext>
            </a:extLst>
          </p:cNvPr>
          <p:cNvSpPr txBox="1"/>
          <p:nvPr/>
        </p:nvSpPr>
        <p:spPr>
          <a:xfrm>
            <a:off x="4529136" y="1724916"/>
            <a:ext cx="4299904"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吸引効果の発生には</a:t>
            </a:r>
            <a:r>
              <a:rPr lang="ja-JP" altLang="en-US" sz="2200" dirty="0">
                <a:solidFill>
                  <a:srgbClr val="FF0000"/>
                </a:solidFill>
                <a:latin typeface="メイリオ" panose="020B0604030504040204" pitchFamily="50" charset="-128"/>
                <a:ea typeface="メイリオ" panose="020B0604030504040204" pitchFamily="50" charset="-128"/>
              </a:rPr>
              <a:t>一定以上の下杵の降下速度が必要</a:t>
            </a:r>
            <a:r>
              <a:rPr lang="ja-JP" altLang="en-US" sz="2200" dirty="0">
                <a:latin typeface="メイリオ" panose="020B0604030504040204" pitchFamily="50" charset="-128"/>
                <a:ea typeface="メイリオ" panose="020B0604030504040204" pitchFamily="50" charset="-128"/>
              </a:rPr>
              <a:t>となる</a:t>
            </a:r>
            <a:endParaRPr lang="en-US" altLang="ja-JP" sz="22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249631"/>
            <a:ext cx="2964584" cy="1482292"/>
          </a:xfrm>
          <a:prstGeom prst="rect">
            <a:avLst/>
          </a:prstGeom>
        </p:spPr>
      </p:pic>
      <p:sp>
        <p:nvSpPr>
          <p:cNvPr id="17" name="テキスト ボックス 16">
            <a:extLst>
              <a:ext uri="{FF2B5EF4-FFF2-40B4-BE49-F238E27FC236}">
                <a16:creationId xmlns:a16="http://schemas.microsoft.com/office/drawing/2014/main" xmlns="" id="{2593B1A0-6823-834D-BB53-4E3E518EA3D6}"/>
              </a:ext>
            </a:extLst>
          </p:cNvPr>
          <p:cNvSpPr txBox="1"/>
          <p:nvPr/>
        </p:nvSpPr>
        <p:spPr>
          <a:xfrm>
            <a:off x="4384712" y="1324806"/>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mm/s</a:t>
            </a:r>
            <a:r>
              <a:rPr lang="ja-JP" altLang="en-US" dirty="0">
                <a:latin typeface="メイリオ" panose="020B0604030504040204" pitchFamily="50" charset="-128"/>
                <a:ea typeface="メイリオ" panose="020B0604030504040204" pitchFamily="50" charset="-128"/>
              </a:rPr>
              <a:t>の変化が他のケースと異なる</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xmlns=""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a:solidFill>
                  <a:srgbClr val="FF0000"/>
                </a:solidFill>
                <a:latin typeface="メイリオ" panose="020B0604030504040204" pitchFamily="50" charset="-128"/>
                <a:ea typeface="メイリオ" panose="020B0604030504040204" pitchFamily="50" charset="-128"/>
              </a:rPr>
              <a:t>下杵降下の瞬間の作用</a:t>
            </a:r>
            <a:r>
              <a:rPr lang="ja-JP" altLang="en-US" sz="2200" dirty="0">
                <a:latin typeface="メイリオ" panose="020B0604030504040204" pitchFamily="50" charset="-128"/>
                <a:ea typeface="メイリオ" panose="020B0604030504040204" pitchFamily="50" charset="-128"/>
              </a:rPr>
              <a:t>で吸引効果を発生させている</a:t>
            </a:r>
            <a:endParaRPr lang="en-US" altLang="ja-JP" sz="22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384712" y="2785047"/>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② 下杵の降下初期に高いフラックス</a:t>
            </a:r>
            <a:endParaRPr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2593B1A0-6823-834D-BB53-4E3E518EA3D6}"/>
              </a:ext>
            </a:extLst>
          </p:cNvPr>
          <p:cNvSpPr txBox="1"/>
          <p:nvPr/>
        </p:nvSpPr>
        <p:spPr>
          <a:xfrm>
            <a:off x="4529136" y="4674455"/>
            <a:ext cx="4540182"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下杵の降下速度によって上昇し始めるタイミングが異なる</a:t>
            </a:r>
            <a:endParaRPr lang="en-US" altLang="ja-JP" sz="22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xmlns="" id="{2593B1A0-6823-834D-BB53-4E3E518EA3D6}"/>
              </a:ext>
            </a:extLst>
          </p:cNvPr>
          <p:cNvSpPr txBox="1"/>
          <p:nvPr/>
        </p:nvSpPr>
        <p:spPr>
          <a:xfrm>
            <a:off x="4384712" y="4260161"/>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③ 充填の終盤にフラックスが上昇</a:t>
            </a:r>
            <a:endParaRPr lang="en-US" altLang="ja-JP"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xmlns="" id="{2593B1A0-6823-834D-BB53-4E3E518EA3D6}"/>
              </a:ext>
            </a:extLst>
          </p:cNvPr>
          <p:cNvSpPr txBox="1"/>
          <p:nvPr/>
        </p:nvSpPr>
        <p:spPr>
          <a:xfrm>
            <a:off x="3561983" y="2588853"/>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498996" y="2921518"/>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xmlns="" id="{2593B1A0-6823-834D-BB53-4E3E518EA3D6}"/>
              </a:ext>
            </a:extLst>
          </p:cNvPr>
          <p:cNvSpPr txBox="1"/>
          <p:nvPr/>
        </p:nvSpPr>
        <p:spPr>
          <a:xfrm>
            <a:off x="1163279" y="1352928"/>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xmlns="" id="{2593B1A0-6823-834D-BB53-4E3E518EA3D6}"/>
              </a:ext>
            </a:extLst>
          </p:cNvPr>
          <p:cNvSpPr txBox="1"/>
          <p:nvPr/>
        </p:nvSpPr>
        <p:spPr>
          <a:xfrm>
            <a:off x="2640981" y="1886407"/>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③</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xmlns="" id="{89879F9C-7D84-AB49-AC6E-7010B58C7A0E}"/>
              </a:ext>
            </a:extLst>
          </p:cNvPr>
          <p:cNvSpPr/>
          <p:nvPr/>
        </p:nvSpPr>
        <p:spPr>
          <a:xfrm rot="16200000">
            <a:off x="4091959" y="5571831"/>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4637215" y="5650101"/>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②</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③について詳しく確認</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3">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xmlns=""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a:t>
            </a:r>
            <a:r>
              <a:rPr lang="ja-JP" altLang="en-US" sz="2000" dirty="0" smtClean="0">
                <a:latin typeface="メイリオ" panose="020B0604030504040204" pitchFamily="50" charset="-128"/>
                <a:ea typeface="メイリオ" panose="020B0604030504040204" pitchFamily="50" charset="-128"/>
              </a:rPr>
              <a:t>の速度</a:t>
            </a:r>
            <a:r>
              <a:rPr lang="ja-JP" altLang="en-US" sz="2000" dirty="0">
                <a:latin typeface="メイリオ" panose="020B0604030504040204" pitchFamily="50" charset="-128"/>
                <a:ea typeface="メイリオ" panose="020B0604030504040204" pitchFamily="50" charset="-128"/>
              </a:rPr>
              <a:t>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rPr>
              <a:t>・瞬間的</a:t>
            </a:r>
            <a:r>
              <a:rPr lang="ja-JP" altLang="en-US" sz="2000" dirty="0" smtClean="0">
                <a:latin typeface="メイリオ" panose="020B0604030504040204" pitchFamily="50" charset="-128"/>
                <a:ea typeface="メイリオ" panose="020B0604030504040204" pitchFamily="50" charset="-128"/>
              </a:rPr>
              <a:t>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・流体抗力、圧力勾配による力が主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593" y="1497519"/>
            <a:ext cx="4137166" cy="4061081"/>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01" y="1476376"/>
            <a:ext cx="4141448" cy="4103366"/>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1067" y="884739"/>
            <a:ext cx="2774750" cy="2081063"/>
          </a:xfrm>
          <a:prstGeom prst="rect">
            <a:avLst/>
          </a:prstGeom>
        </p:spPr>
      </p:pic>
      <p:sp>
        <p:nvSpPr>
          <p:cNvPr id="13" name="角丸四角形 12">
            <a:extLst>
              <a:ext uri="{FF2B5EF4-FFF2-40B4-BE49-F238E27FC236}">
                <a16:creationId xmlns:a16="http://schemas.microsoft.com/office/drawing/2014/main" xmlns=""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26513"/>
            <a:ext cx="3695409"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下杵降下初期の高いフラックス</a:t>
            </a:r>
          </a:p>
        </p:txBody>
      </p:sp>
      <p:sp>
        <p:nvSpPr>
          <p:cNvPr id="15" name="テキスト ボックス 14"/>
          <p:cNvSpPr txBox="1"/>
          <p:nvPr/>
        </p:nvSpPr>
        <p:spPr>
          <a:xfrm>
            <a:off x="1278082" y="1023201"/>
            <a:ext cx="3705689"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粒子</a:t>
            </a:r>
            <a:r>
              <a:rPr kumimoji="1" lang="ja-JP" altLang="en-US" dirty="0">
                <a:latin typeface="メイリオ" panose="020B0604030504040204" pitchFamily="50" charset="-128"/>
                <a:ea typeface="メイリオ" panose="020B0604030504040204" pitchFamily="50" charset="-128"/>
              </a:rPr>
              <a:t>に加わる力</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3653" y="872420"/>
            <a:ext cx="2774750" cy="2081063"/>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461252" y="5582411"/>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012550" y="5710774"/>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吸引された空気が気泡となり充填に影響を与える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523322" y="538097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フラックスが上昇</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xmlns="" id="{F7F25173-3862-0D40-9BC3-7724C7112FA2}"/>
              </a:ext>
            </a:extLst>
          </p:cNvPr>
          <p:cNvSpPr/>
          <p:nvPr/>
        </p:nvSpPr>
        <p:spPr>
          <a:xfrm>
            <a:off x="7032265" y="1812896"/>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521327" y="2863053"/>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③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502431" y="3455708"/>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201709" y="2997535"/>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466430" y="3488945"/>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507400" y="466094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201709" y="4206268"/>
            <a:ext cx="808818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吸引された空気が気泡となり充填に影響を与える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466430" y="469767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184512"/>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xmlns="" id="{EBB9BA03-F82F-4F7D-8A4B-D9019D951B88}"/>
              </a:ext>
            </a:extLst>
          </p:cNvPr>
          <p:cNvSpPr txBox="1"/>
          <p:nvPr/>
        </p:nvSpPr>
        <p:spPr>
          <a:xfrm>
            <a:off x="502431" y="2297527"/>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一定以上の下杵の降下速度がない場合、下杵と粒子の隙間が開かない。そのため粒子にほとんど力は作用せず、吸引効果が発生しない。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xmlns="" id="{D8C0B001-A0D6-A14F-A918-6EE4BF3F64D0}"/>
              </a:ext>
            </a:extLst>
          </p:cNvPr>
          <p:cNvSpPr txBox="1"/>
          <p:nvPr/>
        </p:nvSpPr>
        <p:spPr>
          <a:xfrm>
            <a:off x="201709" y="183935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xmlns="" id="{51E3F494-DFEB-4B7B-BF5D-6DC364459FDF}"/>
              </a:ext>
            </a:extLst>
          </p:cNvPr>
          <p:cNvSpPr/>
          <p:nvPr/>
        </p:nvSpPr>
        <p:spPr>
          <a:xfrm>
            <a:off x="466430" y="233076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下矢印 14">
            <a:extLst>
              <a:ext uri="{FF2B5EF4-FFF2-40B4-BE49-F238E27FC236}">
                <a16:creationId xmlns:a16="http://schemas.microsoft.com/office/drawing/2014/main" xmlns="" id="{F75BD82B-1F2C-8D48-ABC6-4DCF09391D73}"/>
              </a:ext>
            </a:extLst>
          </p:cNvPr>
          <p:cNvSpPr/>
          <p:nvPr/>
        </p:nvSpPr>
        <p:spPr>
          <a:xfrm rot="16200000">
            <a:off x="413309" y="5405382"/>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964607" y="5503265"/>
            <a:ext cx="78377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製品の生産性向上に応用できる結果を得ることができた</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38755</TotalTime>
  <Words>1423</Words>
  <Application>Microsoft Office PowerPoint</Application>
  <PresentationFormat>画面に合わせる (4:3)</PresentationFormat>
  <Paragraphs>195</Paragraphs>
  <Slides>13</Slides>
  <Notes>10</Notes>
  <HiddenSlides>4</HiddenSlides>
  <MMClips>4</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13</vt:i4>
      </vt:variant>
    </vt:vector>
  </HeadingPairs>
  <TitlesOfParts>
    <vt:vector size="28" baseType="lpstr">
      <vt:lpstr>ＭＳ Ｐゴシック</vt:lpstr>
      <vt:lpstr>ヒラギノ丸ゴ Pro W4</vt:lpstr>
      <vt:lpstr>Meiryo</vt:lpstr>
      <vt:lpstr>Meiryo</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研究目的</vt:lpstr>
      <vt:lpstr>解析条件</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4362</cp:revision>
  <dcterms:created xsi:type="dcterms:W3CDTF">2018-11-05T05:45:49Z</dcterms:created>
  <dcterms:modified xsi:type="dcterms:W3CDTF">2019-08-06T06:58:36Z</dcterms:modified>
</cp:coreProperties>
</file>